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0" r:id="rId5"/>
    <p:sldId id="267" r:id="rId6"/>
    <p:sldId id="262" r:id="rId7"/>
    <p:sldId id="266" r:id="rId8"/>
    <p:sldId id="269" r:id="rId9"/>
    <p:sldId id="272" r:id="rId10"/>
    <p:sldId id="273" r:id="rId11"/>
    <p:sldId id="270" r:id="rId12"/>
    <p:sldId id="271"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12/21/2023</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Movie recommendation system</a:t>
            </a:r>
          </a:p>
        </p:txBody>
      </p:sp>
    </p:spTree>
    <p:extLst>
      <p:ext uri="{BB962C8B-B14F-4D97-AF65-F5344CB8AC3E}">
        <p14:creationId xmlns:p14="http://schemas.microsoft.com/office/powerpoint/2010/main" val="6865590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5564BC08-3150-056D-EF3C-8A5D2BB6CFD3}"/>
              </a:ext>
            </a:extLst>
          </p:cNvPr>
          <p:cNvSpPr txBox="1"/>
          <p:nvPr/>
        </p:nvSpPr>
        <p:spPr>
          <a:xfrm>
            <a:off x="3733534" y="977712"/>
            <a:ext cx="6107288" cy="1200329"/>
          </a:xfrm>
          <a:prstGeom prst="rect">
            <a:avLst/>
          </a:prstGeom>
          <a:noFill/>
        </p:spPr>
        <p:txBody>
          <a:bodyPr wrap="square">
            <a:spAutoFit/>
          </a:bodyPr>
          <a:lstStyle/>
          <a:p>
            <a:r>
              <a:rPr lang="en-IN" sz="3600" b="1" dirty="0">
                <a:effectLst/>
                <a:latin typeface="Stencil" panose="040409050D0802020404" pitchFamily="82" charset="0"/>
                <a:ea typeface="Times New Roman" panose="02020603050405020304" pitchFamily="18" charset="0"/>
                <a:cs typeface="Times New Roman" panose="02020603050405020304" pitchFamily="18" charset="0"/>
              </a:rPr>
              <a:t>Collaborative Filtering Based</a:t>
            </a:r>
            <a:endParaRPr lang="en-IN" sz="3200" dirty="0">
              <a:effectLst/>
              <a:latin typeface="Stencil" panose="040409050D0802020404" pitchFamily="82" charset="0"/>
              <a:ea typeface="Times New Roman" panose="02020603050405020304" pitchFamily="18" charset="0"/>
              <a:cs typeface="Vrinda" panose="020B0502040204020203" pitchFamily="34" charset="0"/>
            </a:endParaRPr>
          </a:p>
        </p:txBody>
      </p:sp>
      <p:pic>
        <p:nvPicPr>
          <p:cNvPr id="4" name="Picture 3">
            <a:extLst>
              <a:ext uri="{FF2B5EF4-FFF2-40B4-BE49-F238E27FC236}">
                <a16:creationId xmlns:a16="http://schemas.microsoft.com/office/drawing/2014/main" xmlns="" id="{3E69C677-8DE2-1E96-80D6-3520F1426939}"/>
              </a:ext>
            </a:extLst>
          </p:cNvPr>
          <p:cNvPicPr>
            <a:picLocks noChangeAspect="1"/>
          </p:cNvPicPr>
          <p:nvPr/>
        </p:nvPicPr>
        <p:blipFill>
          <a:blip r:embed="rId2"/>
          <a:stretch>
            <a:fillRect/>
          </a:stretch>
        </p:blipFill>
        <p:spPr>
          <a:xfrm>
            <a:off x="2424289" y="1675765"/>
            <a:ext cx="7508888" cy="4429923"/>
          </a:xfrm>
          <a:prstGeom prst="rect">
            <a:avLst/>
          </a:prstGeom>
        </p:spPr>
      </p:pic>
    </p:spTree>
    <p:extLst>
      <p:ext uri="{BB962C8B-B14F-4D97-AF65-F5344CB8AC3E}">
        <p14:creationId xmlns:p14="http://schemas.microsoft.com/office/powerpoint/2010/main" val="2694460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7E8683A0-922F-E550-5F9C-B31BBDBBAEA1}"/>
              </a:ext>
            </a:extLst>
          </p:cNvPr>
          <p:cNvSpPr txBox="1"/>
          <p:nvPr/>
        </p:nvSpPr>
        <p:spPr>
          <a:xfrm>
            <a:off x="1405467" y="1176645"/>
            <a:ext cx="9048043" cy="4849404"/>
          </a:xfrm>
          <a:prstGeom prst="rect">
            <a:avLst/>
          </a:prstGeom>
          <a:noFill/>
        </p:spPr>
        <p:txBody>
          <a:bodyPr wrap="square">
            <a:spAutoFit/>
          </a:bodyPr>
          <a:lstStyle/>
          <a:p>
            <a:pPr marL="342900" lvl="0" indent="-342900">
              <a:lnSpc>
                <a:spcPct val="150000"/>
              </a:lnSpc>
              <a:buFont typeface="Symbol" panose="05050102010706020507" pitchFamily="18" charset="2"/>
              <a:buChar char=""/>
            </a:pPr>
            <a:r>
              <a:rPr lang="en-US" sz="1600" dirty="0">
                <a:effectLst/>
                <a:latin typeface="Times New Roman" panose="02020603050405020304" pitchFamily="18" charset="0"/>
                <a:ea typeface="Times New Roman" panose="02020603050405020304" pitchFamily="18" charset="0"/>
                <a:cs typeface="Vrinda" panose="020B0502040204020203" pitchFamily="34" charset="0"/>
              </a:rPr>
              <a:t>Use collaborative filtering recommendation. </a:t>
            </a:r>
            <a:endParaRPr lang="en-IN" sz="1600" dirty="0">
              <a:effectLst/>
              <a:latin typeface="Times New Roman" panose="02020603050405020304" pitchFamily="18" charset="0"/>
              <a:ea typeface="Times New Roman" panose="02020603050405020304" pitchFamily="18" charset="0"/>
              <a:cs typeface="Vrinda" panose="020B0502040204020203" pitchFamily="34" charset="0"/>
            </a:endParaRPr>
          </a:p>
          <a:p>
            <a:pPr marL="457200">
              <a:lnSpc>
                <a:spcPct val="150000"/>
              </a:lnSpc>
            </a:pPr>
            <a:r>
              <a:rPr lang="en-US" sz="1600" dirty="0">
                <a:effectLst/>
                <a:latin typeface="Times New Roman" panose="02020603050405020304" pitchFamily="18" charset="0"/>
                <a:ea typeface="Times New Roman" panose="02020603050405020304" pitchFamily="18" charset="0"/>
                <a:cs typeface="Vrinda" panose="020B0502040204020203" pitchFamily="34" charset="0"/>
              </a:rPr>
              <a:t>After getting enough user data, collaborative filtering recommendation will be </a:t>
            </a:r>
            <a:r>
              <a:rPr lang="en-US" sz="1600" dirty="0" err="1">
                <a:effectLst/>
                <a:latin typeface="Times New Roman" panose="02020603050405020304" pitchFamily="18" charset="0"/>
                <a:ea typeface="Times New Roman" panose="02020603050405020304" pitchFamily="18" charset="0"/>
                <a:cs typeface="Vrinda" panose="020B0502040204020203" pitchFamily="34" charset="0"/>
              </a:rPr>
              <a:t>introduced.collaborative</a:t>
            </a:r>
            <a:r>
              <a:rPr lang="en-US" sz="1600" dirty="0">
                <a:effectLst/>
                <a:latin typeface="Times New Roman" panose="02020603050405020304" pitchFamily="18" charset="0"/>
                <a:ea typeface="Times New Roman" panose="02020603050405020304" pitchFamily="18" charset="0"/>
                <a:cs typeface="Vrinda" panose="020B0502040204020203" pitchFamily="34" charset="0"/>
              </a:rPr>
              <a:t> filtering is based on the social information of users, which will be analyzed in the future research.</a:t>
            </a:r>
            <a:endParaRPr lang="en-IN" sz="1600" dirty="0">
              <a:effectLst/>
              <a:latin typeface="Times New Roman" panose="02020603050405020304" pitchFamily="18" charset="0"/>
              <a:ea typeface="Times New Roman" panose="02020603050405020304" pitchFamily="18" charset="0"/>
              <a:cs typeface="Vrinda" panose="020B0502040204020203" pitchFamily="34" charset="0"/>
            </a:endParaRPr>
          </a:p>
          <a:p>
            <a:pPr marL="342900" lvl="0" indent="-342900">
              <a:lnSpc>
                <a:spcPct val="150000"/>
              </a:lnSpc>
              <a:buFont typeface="Symbol" panose="05050102010706020507" pitchFamily="18" charset="2"/>
              <a:buChar char=""/>
            </a:pPr>
            <a:r>
              <a:rPr lang="en-US" sz="1600" dirty="0">
                <a:effectLst/>
                <a:latin typeface="Times New Roman" panose="02020603050405020304" pitchFamily="18" charset="0"/>
                <a:ea typeface="Times New Roman" panose="02020603050405020304" pitchFamily="18" charset="0"/>
                <a:cs typeface="Vrinda" panose="020B0502040204020203" pitchFamily="34" charset="0"/>
              </a:rPr>
              <a:t>Introduce more precise and proper features of movie. </a:t>
            </a:r>
            <a:endParaRPr lang="en-IN" sz="1600" dirty="0">
              <a:effectLst/>
              <a:latin typeface="Times New Roman" panose="02020603050405020304" pitchFamily="18" charset="0"/>
              <a:ea typeface="Times New Roman" panose="02020603050405020304" pitchFamily="18" charset="0"/>
              <a:cs typeface="Vrinda" panose="020B0502040204020203" pitchFamily="34" charset="0"/>
            </a:endParaRPr>
          </a:p>
          <a:p>
            <a:pPr marL="457200">
              <a:lnSpc>
                <a:spcPct val="150000"/>
              </a:lnSpc>
            </a:pPr>
            <a:r>
              <a:rPr lang="en-US" sz="1600" dirty="0">
                <a:effectLst/>
                <a:latin typeface="Times New Roman" panose="02020603050405020304" pitchFamily="18" charset="0"/>
                <a:ea typeface="Times New Roman" panose="02020603050405020304" pitchFamily="18" charset="0"/>
                <a:cs typeface="Vrinda" panose="020B0502040204020203" pitchFamily="34" charset="0"/>
              </a:rPr>
              <a:t>Typical collaborative filtering recommendation use the rating instead of object features. In the future we should extract features such as color and subtitle from movie which can provide a more accurate description for movie.</a:t>
            </a:r>
            <a:endParaRPr lang="en-IN" sz="1600" dirty="0">
              <a:effectLst/>
              <a:latin typeface="Times New Roman" panose="02020603050405020304" pitchFamily="18" charset="0"/>
              <a:ea typeface="Times New Roman" panose="02020603050405020304" pitchFamily="18" charset="0"/>
              <a:cs typeface="Vrinda" panose="020B0502040204020203" pitchFamily="34" charset="0"/>
            </a:endParaRPr>
          </a:p>
          <a:p>
            <a:pPr marL="342900" lvl="0" indent="-342900">
              <a:lnSpc>
                <a:spcPct val="150000"/>
              </a:lnSpc>
              <a:buFont typeface="Symbol" panose="05050102010706020507" pitchFamily="18" charset="2"/>
              <a:buChar char=""/>
            </a:pPr>
            <a:r>
              <a:rPr lang="en-US" sz="1600" dirty="0">
                <a:effectLst/>
                <a:latin typeface="Times New Roman" panose="02020603050405020304" pitchFamily="18" charset="0"/>
                <a:ea typeface="Times New Roman" panose="02020603050405020304" pitchFamily="18" charset="0"/>
                <a:cs typeface="Vrinda" panose="020B0502040204020203" pitchFamily="34" charset="0"/>
              </a:rPr>
              <a:t>Introduce user dislike movie list. </a:t>
            </a:r>
            <a:endParaRPr lang="en-IN" sz="1600" dirty="0">
              <a:effectLst/>
              <a:latin typeface="Times New Roman" panose="02020603050405020304" pitchFamily="18" charset="0"/>
              <a:ea typeface="Times New Roman" panose="02020603050405020304" pitchFamily="18" charset="0"/>
              <a:cs typeface="Vrinda" panose="020B0502040204020203" pitchFamily="34" charset="0"/>
            </a:endParaRPr>
          </a:p>
          <a:p>
            <a:pPr marL="457200">
              <a:lnSpc>
                <a:spcPct val="150000"/>
              </a:lnSpc>
            </a:pPr>
            <a:r>
              <a:rPr lang="en-US" sz="1600" dirty="0">
                <a:effectLst/>
                <a:latin typeface="Times New Roman" panose="02020603050405020304" pitchFamily="18" charset="0"/>
                <a:ea typeface="Times New Roman" panose="02020603050405020304" pitchFamily="18" charset="0"/>
                <a:cs typeface="Vrinda" panose="020B0502040204020203" pitchFamily="34" charset="0"/>
              </a:rPr>
              <a:t>The user data is always useful in recommender systems. In the future we will collect more user data and add user dislike movie list. We will input dislike movie list into the recommender system as well and generate scores that will be added to previous result. By this way we can improve the result of recommender system.</a:t>
            </a:r>
            <a:endParaRPr lang="en-IN" sz="1600" dirty="0">
              <a:effectLst/>
              <a:latin typeface="Times New Roman" panose="02020603050405020304" pitchFamily="18" charset="0"/>
              <a:ea typeface="Times New Roman" panose="02020603050405020304" pitchFamily="18" charset="0"/>
              <a:cs typeface="Vrinda" panose="020B0502040204020203" pitchFamily="34" charset="0"/>
            </a:endParaRPr>
          </a:p>
        </p:txBody>
      </p:sp>
      <p:sp>
        <p:nvSpPr>
          <p:cNvPr id="5" name="TextBox 4">
            <a:extLst>
              <a:ext uri="{FF2B5EF4-FFF2-40B4-BE49-F238E27FC236}">
                <a16:creationId xmlns:a16="http://schemas.microsoft.com/office/drawing/2014/main" xmlns="" id="{DC01BFAA-C5DB-A23F-752A-A9CED716C8E8}"/>
              </a:ext>
            </a:extLst>
          </p:cNvPr>
          <p:cNvSpPr txBox="1"/>
          <p:nvPr/>
        </p:nvSpPr>
        <p:spPr>
          <a:xfrm>
            <a:off x="1405467" y="530314"/>
            <a:ext cx="6107288" cy="646331"/>
          </a:xfrm>
          <a:prstGeom prst="rect">
            <a:avLst/>
          </a:prstGeom>
          <a:noFill/>
        </p:spPr>
        <p:txBody>
          <a:bodyPr wrap="square">
            <a:spAutoFit/>
          </a:bodyPr>
          <a:lstStyle/>
          <a:p>
            <a:r>
              <a:rPr lang="en-IN" sz="3200" b="1" dirty="0">
                <a:effectLst/>
                <a:latin typeface="Stencil" panose="040409050D0802020404" pitchFamily="82" charset="0"/>
                <a:ea typeface="Times New Roman" panose="02020603050405020304" pitchFamily="18" charset="0"/>
              </a:rPr>
              <a:t>Future </a:t>
            </a:r>
            <a:r>
              <a:rPr lang="en-IN" sz="3600" b="1" dirty="0">
                <a:effectLst/>
                <a:latin typeface="Stencil" panose="040409050D0802020404" pitchFamily="82" charset="0"/>
                <a:ea typeface="Times New Roman" panose="02020603050405020304" pitchFamily="18" charset="0"/>
              </a:rPr>
              <a:t>Enhancement</a:t>
            </a:r>
            <a:endParaRPr lang="en-IN" sz="3200" dirty="0">
              <a:latin typeface="Stencil" panose="040409050D0802020404" pitchFamily="82" charset="0"/>
            </a:endParaRPr>
          </a:p>
        </p:txBody>
      </p:sp>
    </p:spTree>
    <p:extLst>
      <p:ext uri="{BB962C8B-B14F-4D97-AF65-F5344CB8AC3E}">
        <p14:creationId xmlns:p14="http://schemas.microsoft.com/office/powerpoint/2010/main" val="2470756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D646B833-57D0-1EAB-10FB-3A2ABFEA5F95}"/>
              </a:ext>
            </a:extLst>
          </p:cNvPr>
          <p:cNvSpPr txBox="1"/>
          <p:nvPr/>
        </p:nvSpPr>
        <p:spPr>
          <a:xfrm>
            <a:off x="2271889" y="535576"/>
            <a:ext cx="7648221" cy="6367384"/>
          </a:xfrm>
          <a:prstGeom prst="rect">
            <a:avLst/>
          </a:prstGeom>
          <a:noFill/>
        </p:spPr>
        <p:txBody>
          <a:bodyPr wrap="square">
            <a:spAutoFit/>
          </a:bodyPr>
          <a:lstStyle/>
          <a:p>
            <a:pPr lvl="0" algn="ctr">
              <a:buSzPts val="1600"/>
            </a:pPr>
            <a:r>
              <a:rPr lang="en-IN" sz="4400" b="1" dirty="0">
                <a:effectLst/>
                <a:latin typeface="Stencil" panose="040409050D0802020404" pitchFamily="82" charset="0"/>
                <a:ea typeface="Times New Roman" panose="02020603050405020304" pitchFamily="18" charset="0"/>
                <a:cs typeface="Times New Roman" panose="02020603050405020304" pitchFamily="18" charset="0"/>
              </a:rPr>
              <a:t>Conclusion</a:t>
            </a:r>
            <a:endParaRPr lang="en-IN" sz="4400" dirty="0">
              <a:effectLst/>
              <a:latin typeface="Stencil" panose="040409050D0802020404" pitchFamily="82" charset="0"/>
              <a:ea typeface="Times New Roman" panose="02020603050405020304" pitchFamily="18" charset="0"/>
              <a:cs typeface="Vrinda" panose="020B0502040204020203" pitchFamily="34" charset="0"/>
            </a:endParaRPr>
          </a:p>
          <a:p>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cs typeface="Vrinda" panose="020B0502040204020203" pitchFamily="34" charset="0"/>
            </a:endParaRPr>
          </a:p>
          <a:p>
            <a:pPr>
              <a:lnSpc>
                <a:spcPct val="150000"/>
              </a:lnSpc>
            </a:pP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The movie recommendation system represents a powerful and versatile application of machine learning and data analysis in the entertainment industry. This system leverages user preferences and movie attributes to offer personalized movie suggestions, enhancing the overall viewing experience for users. Through the analysis of user </a:t>
            </a:r>
            <a:r>
              <a:rPr lang="en-IN" dirty="0" err="1">
                <a:effectLst/>
                <a:latin typeface="Times New Roman" panose="02020603050405020304" pitchFamily="18" charset="0"/>
                <a:ea typeface="Times New Roman" panose="02020603050405020304" pitchFamily="18" charset="0"/>
                <a:cs typeface="Times New Roman" panose="02020603050405020304" pitchFamily="18" charset="0"/>
              </a:rPr>
              <a:t>behavior</a:t>
            </a: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 and content features, the recommendation system can efficiently match viewers with movies that align with their tastes and preferences.</a:t>
            </a:r>
            <a:endParaRPr lang="en-IN" dirty="0">
              <a:effectLst/>
              <a:latin typeface="Times New Roman" panose="02020603050405020304" pitchFamily="18" charset="0"/>
              <a:ea typeface="Times New Roman" panose="02020603050405020304" pitchFamily="18" charset="0"/>
              <a:cs typeface="Vrinda" panose="020B0502040204020203" pitchFamily="34" charset="0"/>
            </a:endParaRPr>
          </a:p>
          <a:p>
            <a:pPr>
              <a:lnSpc>
                <a:spcPct val="150000"/>
              </a:lnSpc>
            </a:pP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dirty="0">
              <a:effectLst/>
              <a:latin typeface="Times New Roman" panose="02020603050405020304" pitchFamily="18" charset="0"/>
              <a:ea typeface="Times New Roman" panose="02020603050405020304" pitchFamily="18" charset="0"/>
              <a:cs typeface="Vrinda" panose="020B0502040204020203" pitchFamily="34" charset="0"/>
            </a:endParaRPr>
          </a:p>
          <a:p>
            <a:pPr>
              <a:lnSpc>
                <a:spcPct val="150000"/>
              </a:lnSpc>
            </a:pP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The movie recommendation system employs a variety of recommendation algorithms, including collaborative filtering, content-based filtering, and hybrid models, to provide accurate and diverse movie recommendations. This approach accounts for both the user's historical interactions with movies and the inherent characteristics of the films themselves.</a:t>
            </a:r>
            <a:endParaRPr lang="en-IN" dirty="0">
              <a:effectLst/>
              <a:latin typeface="Times New Roman" panose="02020603050405020304" pitchFamily="18" charset="0"/>
              <a:ea typeface="Times New Roman" panose="02020603050405020304" pitchFamily="18" charset="0"/>
              <a:cs typeface="Vrinda" panose="020B0502040204020203" pitchFamily="34" charset="0"/>
            </a:endParaRPr>
          </a:p>
        </p:txBody>
      </p:sp>
    </p:spTree>
    <p:extLst>
      <p:ext uri="{BB962C8B-B14F-4D97-AF65-F5344CB8AC3E}">
        <p14:creationId xmlns:p14="http://schemas.microsoft.com/office/powerpoint/2010/main" val="22124102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514" y="269621"/>
            <a:ext cx="8534400" cy="1507067"/>
          </a:xfrm>
        </p:spPr>
        <p:txBody>
          <a:bodyPr/>
          <a:lstStyle/>
          <a:p>
            <a:r>
              <a:rPr lang="en-US" dirty="0"/>
              <a:t>abstract</a:t>
            </a:r>
          </a:p>
        </p:txBody>
      </p:sp>
      <p:sp>
        <p:nvSpPr>
          <p:cNvPr id="3" name="Content Placeholder 2"/>
          <p:cNvSpPr>
            <a:spLocks noGrp="1"/>
          </p:cNvSpPr>
          <p:nvPr>
            <p:ph idx="1"/>
          </p:nvPr>
        </p:nvSpPr>
        <p:spPr>
          <a:xfrm>
            <a:off x="439514" y="2053464"/>
            <a:ext cx="8534400" cy="3615267"/>
          </a:xfrm>
        </p:spPr>
        <p:txBody>
          <a:bodyPr>
            <a:noAutofit/>
          </a:bodyPr>
          <a:lstStyle/>
          <a:p>
            <a:r>
              <a:rPr lang="en-US" sz="2400" dirty="0"/>
              <a:t>A movie recommendation system is like a helpful friend who suggests movies you might enjoy. It looks at your past movie choices and suggest new ones that are similar to what you liked.</a:t>
            </a:r>
          </a:p>
          <a:p>
            <a:r>
              <a:rPr lang="en-US" sz="2400" dirty="0"/>
              <a:t>Recommender systems offer personalized recommendations, helping users discover shows and movies that align with their preferences. These systems can provide instant results or incorporate user feedback for further refinement. These user interactions can shape the recommendation algorithm and guide future suggestions for user-specific content. </a:t>
            </a:r>
          </a:p>
        </p:txBody>
      </p:sp>
    </p:spTree>
    <p:extLst>
      <p:ext uri="{BB962C8B-B14F-4D97-AF65-F5344CB8AC3E}">
        <p14:creationId xmlns:p14="http://schemas.microsoft.com/office/powerpoint/2010/main" val="1293135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9150" y="57419"/>
            <a:ext cx="6019800" cy="1143000"/>
          </a:xfrm>
        </p:spPr>
        <p:txBody>
          <a:bodyPr/>
          <a:lstStyle/>
          <a:p>
            <a:r>
              <a:rPr lang="en-US" dirty="0"/>
              <a:t>Dataset usage</a:t>
            </a:r>
          </a:p>
        </p:txBody>
      </p:sp>
      <p:sp>
        <p:nvSpPr>
          <p:cNvPr id="4" name="Text Placeholder 3"/>
          <p:cNvSpPr>
            <a:spLocks noGrp="1"/>
          </p:cNvSpPr>
          <p:nvPr>
            <p:ph type="body" sz="half" idx="2"/>
          </p:nvPr>
        </p:nvSpPr>
        <p:spPr>
          <a:xfrm>
            <a:off x="485663" y="1702157"/>
            <a:ext cx="5322709" cy="3966693"/>
          </a:xfrm>
        </p:spPr>
        <p:txBody>
          <a:bodyPr>
            <a:noAutofit/>
          </a:bodyPr>
          <a:lstStyle/>
          <a:p>
            <a:pPr marL="285750" indent="-285750" fontAlgn="base">
              <a:buFont typeface="Wingdings" panose="05000000000000000000" pitchFamily="2" charset="2"/>
              <a:buChar char="Ø"/>
            </a:pPr>
            <a:r>
              <a:rPr lang="en-US" dirty="0"/>
              <a:t>TMDb Movie Metadata Dataset: </a:t>
            </a:r>
          </a:p>
          <a:p>
            <a:pPr marL="285750" indent="-285750" fontAlgn="base">
              <a:buFont typeface="Arial" panose="020B0604020202020204" pitchFamily="34" charset="0"/>
              <a:buChar char="•"/>
            </a:pPr>
            <a:r>
              <a:rPr lang="en-US" dirty="0"/>
              <a:t>The TMDb Movie Metadata Dataset is a comprehensive and widely used dataset in the field of movie data analysis and recommendation systems.</a:t>
            </a:r>
          </a:p>
          <a:p>
            <a:pPr marL="285750" indent="-285750" fontAlgn="base">
              <a:buFont typeface="Arial" panose="020B0604020202020204" pitchFamily="34" charset="0"/>
              <a:buChar char="•"/>
            </a:pPr>
            <a:r>
              <a:rPr lang="en-US" dirty="0"/>
              <a:t>This dataset is hosted on Kaggle and provides valuable information about thousands of movies, including both popular and lesser-known titles.</a:t>
            </a:r>
          </a:p>
          <a:p>
            <a:pPr marL="285750" indent="-285750" fontAlgn="base">
              <a:buFont typeface="Arial" panose="020B0604020202020204" pitchFamily="34" charset="0"/>
              <a:buChar char="•"/>
            </a:pPr>
            <a:r>
              <a:rPr lang="en-US" dirty="0"/>
              <a:t>It contains a variety of data fields, such as movie titles, release dates, genres, budgets, revenues, and user ratings, making it suitable for a wide range of data analysis tasks. </a:t>
            </a:r>
          </a:p>
          <a:p>
            <a:pPr marL="285750" indent="-285750" fontAlgn="base">
              <a:buFont typeface="Arial" panose="020B0604020202020204" pitchFamily="34" charset="0"/>
              <a:buChar char="•"/>
            </a:pPr>
            <a:r>
              <a:rPr lang="en-US" dirty="0"/>
              <a:t>The dataset also includes cast and crew information, allowing for the exploration of</a:t>
            </a:r>
          </a:p>
        </p:txBody>
      </p:sp>
      <p:sp>
        <p:nvSpPr>
          <p:cNvPr id="5" name="Text Placeholder 3"/>
          <p:cNvSpPr txBox="1">
            <a:spLocks/>
          </p:cNvSpPr>
          <p:nvPr/>
        </p:nvSpPr>
        <p:spPr>
          <a:xfrm>
            <a:off x="5808372" y="1702157"/>
            <a:ext cx="5322709" cy="3966693"/>
          </a:xfrm>
          <a:prstGeom prst="rect">
            <a:avLst/>
          </a:prstGeom>
        </p:spPr>
        <p:txBody>
          <a:bodyPr vert="horz" lIns="91440" tIns="45720" rIns="91440" bIns="45720" rtlCol="0" anchor="t">
            <a:no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solidFill>
                <a:effectLst/>
                <a:latin typeface="+mn-lt"/>
                <a:ea typeface="+mn-ea"/>
                <a:cs typeface="+mn-cs"/>
              </a:defRPr>
            </a:lvl1pPr>
            <a:lvl2pPr marL="457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200" kern="1200" cap="none">
                <a:solidFill>
                  <a:schemeClr val="tx1"/>
                </a:solidFill>
                <a:effectLst/>
                <a:latin typeface="+mn-lt"/>
                <a:ea typeface="+mn-ea"/>
                <a:cs typeface="+mn-cs"/>
              </a:defRPr>
            </a:lvl2pPr>
            <a:lvl3pPr marL="914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1000" kern="1200" cap="none">
                <a:solidFill>
                  <a:schemeClr val="tx1"/>
                </a:solidFill>
                <a:effectLst/>
                <a:latin typeface="+mn-lt"/>
                <a:ea typeface="+mn-ea"/>
                <a:cs typeface="+mn-cs"/>
              </a:defRPr>
            </a:lvl3pPr>
            <a:lvl4pPr marL="1371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900" kern="1200" cap="none">
                <a:solidFill>
                  <a:schemeClr val="tx1"/>
                </a:solidFill>
                <a:effectLst/>
                <a:latin typeface="+mn-lt"/>
                <a:ea typeface="+mn-ea"/>
                <a:cs typeface="+mn-cs"/>
              </a:defRPr>
            </a:lvl4pPr>
            <a:lvl5pPr marL="18288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900" kern="1200" cap="none">
                <a:solidFill>
                  <a:schemeClr val="tx1"/>
                </a:solidFill>
                <a:effectLst/>
                <a:latin typeface="+mn-lt"/>
                <a:ea typeface="+mn-ea"/>
                <a:cs typeface="+mn-cs"/>
              </a:defRPr>
            </a:lvl5pPr>
            <a:lvl6pPr marL="22860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900" kern="1200" cap="none">
                <a:solidFill>
                  <a:schemeClr val="tx1"/>
                </a:solidFill>
                <a:effectLst/>
                <a:latin typeface="+mn-lt"/>
                <a:ea typeface="+mn-ea"/>
                <a:cs typeface="+mn-cs"/>
              </a:defRPr>
            </a:lvl6pPr>
            <a:lvl7pPr marL="27432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900" kern="1200" cap="none">
                <a:solidFill>
                  <a:schemeClr val="tx1"/>
                </a:solidFill>
                <a:effectLst/>
                <a:latin typeface="+mn-lt"/>
                <a:ea typeface="+mn-ea"/>
                <a:cs typeface="+mn-cs"/>
              </a:defRPr>
            </a:lvl7pPr>
            <a:lvl8pPr marL="32004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900" kern="1200" cap="none">
                <a:solidFill>
                  <a:schemeClr val="tx1"/>
                </a:solidFill>
                <a:effectLst/>
                <a:latin typeface="+mn-lt"/>
                <a:ea typeface="+mn-ea"/>
                <a:cs typeface="+mn-cs"/>
              </a:defRPr>
            </a:lvl8pPr>
            <a:lvl9pPr marL="365760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900" kern="1200" cap="none">
                <a:solidFill>
                  <a:schemeClr val="tx1"/>
                </a:solidFill>
                <a:effectLst/>
                <a:latin typeface="+mn-lt"/>
                <a:ea typeface="+mn-ea"/>
                <a:cs typeface="+mn-cs"/>
              </a:defRPr>
            </a:lvl9pPr>
          </a:lstStyle>
          <a:p>
            <a:pPr marL="285750" indent="-285750" fontAlgn="base">
              <a:buFont typeface="Wingdings" panose="05000000000000000000" pitchFamily="2" charset="2"/>
              <a:buChar char="Ø"/>
            </a:pPr>
            <a:r>
              <a:rPr lang="en-US" dirty="0"/>
              <a:t>MovieLens 20M Dataset: </a:t>
            </a:r>
          </a:p>
          <a:p>
            <a:pPr marL="285750" indent="-285750" fontAlgn="base">
              <a:buFont typeface="Arial" panose="020B0604020202020204" pitchFamily="34" charset="0"/>
              <a:buChar char="•"/>
            </a:pPr>
            <a:r>
              <a:rPr lang="en-US" dirty="0"/>
              <a:t>The MovieLens 20M Dataset is a rich and extensive dataset for movie ratings and recommendations.</a:t>
            </a:r>
          </a:p>
          <a:p>
            <a:pPr marL="285750" indent="-285750" fontAlgn="base">
              <a:buFont typeface="Arial" panose="020B0604020202020204" pitchFamily="34" charset="0"/>
              <a:buChar char="•"/>
            </a:pPr>
            <a:r>
              <a:rPr lang="en-US" dirty="0"/>
              <a:t>It is provided by GroupLens Research and is one of the most widely used datasets for collaborative filtering and recommendation system development. </a:t>
            </a:r>
          </a:p>
          <a:p>
            <a:pPr marL="285750" indent="-285750" fontAlgn="base">
              <a:buFont typeface="Arial" panose="020B0604020202020204" pitchFamily="34" charset="0"/>
              <a:buChar char="•"/>
            </a:pPr>
            <a:r>
              <a:rPr lang="en-US" dirty="0"/>
              <a:t>This dataset contains 20 million movie ratings from users, covering a diverse set of movies and genres.</a:t>
            </a:r>
          </a:p>
          <a:p>
            <a:pPr marL="285750" indent="-285750" fontAlgn="base">
              <a:buFont typeface="Arial" panose="020B0604020202020204" pitchFamily="34" charset="0"/>
              <a:buChar char="•"/>
            </a:pPr>
            <a:r>
              <a:rPr lang="en-US" dirty="0"/>
              <a:t>Users provide ratings and reviews for movies, creating a valuable resource for user-based and item-based collaborative filtering approaches. </a:t>
            </a:r>
          </a:p>
        </p:txBody>
      </p:sp>
    </p:spTree>
    <p:extLst>
      <p:ext uri="{BB962C8B-B14F-4D97-AF65-F5344CB8AC3E}">
        <p14:creationId xmlns:p14="http://schemas.microsoft.com/office/powerpoint/2010/main" val="2481416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4815" y="185431"/>
            <a:ext cx="8001000" cy="973667"/>
          </a:xfrm>
        </p:spPr>
        <p:txBody>
          <a:bodyPr/>
          <a:lstStyle/>
          <a:p>
            <a:r>
              <a:rPr lang="en-US" dirty="0"/>
              <a:t>methodology</a:t>
            </a:r>
          </a:p>
        </p:txBody>
      </p:sp>
      <p:sp>
        <p:nvSpPr>
          <p:cNvPr id="5" name="Rectangle 4"/>
          <p:cNvSpPr/>
          <p:nvPr/>
        </p:nvSpPr>
        <p:spPr>
          <a:xfrm>
            <a:off x="760411" y="1764407"/>
            <a:ext cx="8551013" cy="3416320"/>
          </a:xfrm>
          <a:prstGeom prst="rect">
            <a:avLst/>
          </a:prstGeom>
        </p:spPr>
        <p:txBody>
          <a:bodyPr wrap="square">
            <a:spAutoFit/>
          </a:bodyPr>
          <a:lstStyle/>
          <a:p>
            <a:r>
              <a:rPr lang="en-US" sz="2400" dirty="0"/>
              <a:t>Content-Based Filtering </a:t>
            </a:r>
          </a:p>
          <a:p>
            <a:pPr marL="342900" indent="-342900">
              <a:buFont typeface="Arial" panose="020B0604020202020204" pitchFamily="34" charset="0"/>
              <a:buChar char="•"/>
            </a:pPr>
            <a:r>
              <a:rPr lang="en-US" sz="2400" dirty="0"/>
              <a:t>The content-based filtering aspect of the system utilizes natural language processing and information retrieval techniques to analyze the movie metadata. </a:t>
            </a:r>
          </a:p>
          <a:p>
            <a:pPr marL="342900" indent="-342900">
              <a:buFont typeface="Arial" panose="020B0604020202020204" pitchFamily="34" charset="0"/>
              <a:buChar char="•"/>
            </a:pPr>
            <a:r>
              <a:rPr lang="en-US" sz="2400" dirty="0"/>
              <a:t>Feature extraction is performed to identify key attributes for each movie, enabling similarity measurements. </a:t>
            </a:r>
          </a:p>
          <a:p>
            <a:pPr marL="342900" indent="-342900">
              <a:buFont typeface="Arial" panose="020B0604020202020204" pitchFamily="34" charset="0"/>
              <a:buChar char="•"/>
            </a:pPr>
            <a:r>
              <a:rPr lang="en-US" sz="2400" dirty="0"/>
              <a:t>Recommendations are generated based on user profiles, comparing user preferences with movie attributes like genre, director, and actors.</a:t>
            </a:r>
          </a:p>
        </p:txBody>
      </p:sp>
    </p:spTree>
    <p:extLst>
      <p:ext uri="{BB962C8B-B14F-4D97-AF65-F5344CB8AC3E}">
        <p14:creationId xmlns:p14="http://schemas.microsoft.com/office/powerpoint/2010/main" val="2142742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4445" y="953036"/>
            <a:ext cx="6096000" cy="4154984"/>
          </a:xfrm>
          <a:prstGeom prst="rect">
            <a:avLst/>
          </a:prstGeom>
        </p:spPr>
        <p:txBody>
          <a:bodyPr>
            <a:spAutoFit/>
          </a:bodyPr>
          <a:lstStyle/>
          <a:p>
            <a:r>
              <a:rPr lang="en-US" sz="2400" dirty="0"/>
              <a:t>Popularity-Based Recommendations </a:t>
            </a:r>
          </a:p>
          <a:p>
            <a:pPr marL="285750" indent="-285750">
              <a:buFont typeface="Arial" panose="020B0604020202020204" pitchFamily="34" charset="0"/>
              <a:buChar char="•"/>
            </a:pPr>
            <a:r>
              <a:rPr lang="en-US" sz="2400" dirty="0"/>
              <a:t>The popularity-based recommendations rely on real-time user engagement data to identify trending and popular movies. </a:t>
            </a:r>
          </a:p>
          <a:p>
            <a:pPr marL="285750" indent="-285750">
              <a:buFont typeface="Arial" panose="020B0604020202020204" pitchFamily="34" charset="0"/>
              <a:buChar char="•"/>
            </a:pPr>
            <a:r>
              <a:rPr lang="en-US" sz="2400" dirty="0"/>
              <a:t>Movies are ranked based on various metrics, such as total views, user ratings, and recent user activity. </a:t>
            </a:r>
          </a:p>
          <a:p>
            <a:pPr marL="285750" indent="-285750">
              <a:buFont typeface="Arial" panose="020B0604020202020204" pitchFamily="34" charset="0"/>
              <a:buChar char="•"/>
            </a:pPr>
            <a:r>
              <a:rPr lang="en-US" sz="2400" dirty="0"/>
              <a:t>Users are presented with a list of movies that are currently popular or trending, allowing them to explore content that aligns with broader user interests. </a:t>
            </a:r>
          </a:p>
        </p:txBody>
      </p:sp>
      <p:sp>
        <p:nvSpPr>
          <p:cNvPr id="5" name="Rectangle 4"/>
          <p:cNvSpPr/>
          <p:nvPr/>
        </p:nvSpPr>
        <p:spPr>
          <a:xfrm>
            <a:off x="6096000" y="953036"/>
            <a:ext cx="6096000" cy="4524315"/>
          </a:xfrm>
          <a:prstGeom prst="rect">
            <a:avLst/>
          </a:prstGeom>
        </p:spPr>
        <p:txBody>
          <a:bodyPr>
            <a:spAutoFit/>
          </a:bodyPr>
          <a:lstStyle/>
          <a:p>
            <a:r>
              <a:rPr lang="en-US" sz="2400" dirty="0"/>
              <a:t>Collaborative Filtering: </a:t>
            </a:r>
          </a:p>
          <a:p>
            <a:pPr marL="285750" indent="-285750">
              <a:buFont typeface="Arial" panose="020B0604020202020204" pitchFamily="34" charset="0"/>
              <a:buChar char="•"/>
            </a:pPr>
            <a:r>
              <a:rPr lang="en-US" sz="2400" dirty="0"/>
              <a:t>Collaborative filtering leverages user-user and item-item similarities in the dataset. </a:t>
            </a:r>
          </a:p>
          <a:p>
            <a:pPr marL="285750" indent="-285750">
              <a:buFont typeface="Arial" panose="020B0604020202020204" pitchFamily="34" charset="0"/>
              <a:buChar char="•"/>
            </a:pPr>
            <a:r>
              <a:rPr lang="en-US" sz="2400" dirty="0"/>
              <a:t>User-based collaborative filtering identifies users with similar preferences and recommends movies that were highly rated by these like-minded users. </a:t>
            </a:r>
          </a:p>
          <a:p>
            <a:pPr marL="285750" indent="-285750">
              <a:buFont typeface="Arial" panose="020B0604020202020204" pitchFamily="34" charset="0"/>
              <a:buChar char="•"/>
            </a:pPr>
            <a:r>
              <a:rPr lang="en-US" sz="2400" dirty="0"/>
              <a:t>Item-based collaborative filtering suggests movies that are similar to those a user has previously rated or interacted with, effectively offering personalized recommendations.</a:t>
            </a:r>
          </a:p>
        </p:txBody>
      </p:sp>
    </p:spTree>
    <p:extLst>
      <p:ext uri="{BB962C8B-B14F-4D97-AF65-F5344CB8AC3E}">
        <p14:creationId xmlns:p14="http://schemas.microsoft.com/office/powerpoint/2010/main" val="2743024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7693" y="154547"/>
            <a:ext cx="8001000" cy="927279"/>
          </a:xfrm>
        </p:spPr>
        <p:txBody>
          <a:bodyPr/>
          <a:lstStyle/>
          <a:p>
            <a:r>
              <a:rPr lang="en-US" dirty="0"/>
              <a:t>requirements</a:t>
            </a:r>
          </a:p>
        </p:txBody>
      </p:sp>
      <p:sp>
        <p:nvSpPr>
          <p:cNvPr id="5" name="Rectangle 4"/>
          <p:cNvSpPr/>
          <p:nvPr/>
        </p:nvSpPr>
        <p:spPr>
          <a:xfrm>
            <a:off x="207693" y="1714472"/>
            <a:ext cx="6096000" cy="4154984"/>
          </a:xfrm>
          <a:prstGeom prst="rect">
            <a:avLst/>
          </a:prstGeom>
        </p:spPr>
        <p:txBody>
          <a:bodyPr>
            <a:spAutoFit/>
          </a:bodyPr>
          <a:lstStyle/>
          <a:p>
            <a:r>
              <a:rPr lang="en-US" sz="2400" dirty="0"/>
              <a:t>Hardware &amp; Software Requirements </a:t>
            </a:r>
          </a:p>
          <a:p>
            <a:r>
              <a:rPr lang="en-US" sz="2400" dirty="0"/>
              <a:t>Software Requirements:</a:t>
            </a:r>
          </a:p>
          <a:p>
            <a:pPr marL="285750" indent="-285750">
              <a:buFont typeface="Arial" panose="020B0604020202020204" pitchFamily="34" charset="0"/>
              <a:buChar char="•"/>
            </a:pPr>
            <a:r>
              <a:rPr lang="en-US" sz="2400" dirty="0"/>
              <a:t>Amazon SageMaker/ Jupyter Notebook </a:t>
            </a:r>
          </a:p>
          <a:p>
            <a:pPr marL="285750" indent="-285750">
              <a:buFont typeface="Arial" panose="020B0604020202020204" pitchFamily="34" charset="0"/>
              <a:buChar char="•"/>
            </a:pPr>
            <a:r>
              <a:rPr lang="en-US" sz="2400" dirty="0"/>
              <a:t>Visual Studio </a:t>
            </a:r>
          </a:p>
          <a:p>
            <a:pPr marL="285750" indent="-285750">
              <a:buFont typeface="Arial" panose="020B0604020202020204" pitchFamily="34" charset="0"/>
              <a:buChar char="•"/>
            </a:pPr>
            <a:r>
              <a:rPr lang="en-US" sz="2400" dirty="0"/>
              <a:t>Libraries &amp; Frameworks - Pandas, NumPy, Matplotlib, Scikit-Learn, NLTK </a:t>
            </a:r>
          </a:p>
          <a:p>
            <a:pPr marL="285750" indent="-285750">
              <a:buFont typeface="Arial" panose="020B0604020202020204" pitchFamily="34" charset="0"/>
              <a:buChar char="•"/>
            </a:pPr>
            <a:r>
              <a:rPr lang="en-US" sz="2400" dirty="0"/>
              <a:t>Windows 10 </a:t>
            </a:r>
          </a:p>
          <a:p>
            <a:pPr marL="285750" indent="-285750">
              <a:buFont typeface="Arial" panose="020B0604020202020204" pitchFamily="34" charset="0"/>
              <a:buChar char="•"/>
            </a:pPr>
            <a:r>
              <a:rPr lang="en-US" sz="2400" dirty="0"/>
              <a:t>Web Browser </a:t>
            </a:r>
          </a:p>
          <a:p>
            <a:r>
              <a:rPr lang="en-US" sz="2400" dirty="0"/>
              <a:t>Hardware Requirements:</a:t>
            </a:r>
          </a:p>
          <a:p>
            <a:pPr marL="285750" indent="-285750">
              <a:buFont typeface="Arial" panose="020B0604020202020204" pitchFamily="34" charset="0"/>
              <a:buChar char="•"/>
            </a:pPr>
            <a:r>
              <a:rPr lang="en-US" sz="2400" dirty="0"/>
              <a:t>RAM - 30GB </a:t>
            </a:r>
          </a:p>
          <a:p>
            <a:pPr marL="285750" indent="-285750">
              <a:buFont typeface="Arial" panose="020B0604020202020204" pitchFamily="34" charset="0"/>
              <a:buChar char="•"/>
            </a:pPr>
            <a:r>
              <a:rPr lang="en-US" sz="2400" dirty="0"/>
              <a:t>SSD – 10GB</a:t>
            </a:r>
          </a:p>
        </p:txBody>
      </p:sp>
    </p:spTree>
    <p:extLst>
      <p:ext uri="{BB962C8B-B14F-4D97-AF65-F5344CB8AC3E}">
        <p14:creationId xmlns:p14="http://schemas.microsoft.com/office/powerpoint/2010/main" val="2868110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Shreyas\Downloads\flow.drawio.png"/>
          <p:cNvPicPr/>
          <p:nvPr/>
        </p:nvPicPr>
        <p:blipFill>
          <a:blip r:embed="rId2">
            <a:extLst>
              <a:ext uri="{28A0092B-C50C-407E-A947-70E740481C1C}">
                <a14:useLocalDpi xmlns:a14="http://schemas.microsoft.com/office/drawing/2010/main" val="0"/>
              </a:ext>
            </a:extLst>
          </a:blip>
          <a:srcRect/>
          <a:stretch>
            <a:fillRect/>
          </a:stretch>
        </p:blipFill>
        <p:spPr bwMode="auto">
          <a:xfrm>
            <a:off x="5202381" y="141667"/>
            <a:ext cx="6027995" cy="6574665"/>
          </a:xfrm>
          <a:prstGeom prst="rect">
            <a:avLst/>
          </a:prstGeom>
          <a:noFill/>
          <a:ln>
            <a:noFill/>
          </a:ln>
        </p:spPr>
      </p:pic>
      <p:sp>
        <p:nvSpPr>
          <p:cNvPr id="5" name="TextBox 4"/>
          <p:cNvSpPr txBox="1"/>
          <p:nvPr/>
        </p:nvSpPr>
        <p:spPr>
          <a:xfrm>
            <a:off x="953037" y="3044278"/>
            <a:ext cx="2852319" cy="769441"/>
          </a:xfrm>
          <a:prstGeom prst="rect">
            <a:avLst/>
          </a:prstGeom>
          <a:noFill/>
        </p:spPr>
        <p:txBody>
          <a:bodyPr wrap="none" rtlCol="0">
            <a:spAutoFit/>
          </a:bodyPr>
          <a:lstStyle/>
          <a:p>
            <a:r>
              <a:rPr lang="en-US" sz="4400" dirty="0"/>
              <a:t>Flow Chart</a:t>
            </a:r>
          </a:p>
        </p:txBody>
      </p:sp>
    </p:spTree>
    <p:extLst>
      <p:ext uri="{BB962C8B-B14F-4D97-AF65-F5344CB8AC3E}">
        <p14:creationId xmlns:p14="http://schemas.microsoft.com/office/powerpoint/2010/main" val="3140684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5604" y="359466"/>
            <a:ext cx="1927194" cy="523220"/>
          </a:xfrm>
          <a:prstGeom prst="rect">
            <a:avLst/>
          </a:prstGeom>
        </p:spPr>
        <p:txBody>
          <a:bodyPr wrap="none">
            <a:spAutoFit/>
          </a:bodyPr>
          <a:lstStyle/>
          <a:p>
            <a:r>
              <a:rPr lang="en-US" sz="2800" dirty="0"/>
              <a:t>Screenshot</a:t>
            </a:r>
          </a:p>
        </p:txBody>
      </p:sp>
      <p:pic>
        <p:nvPicPr>
          <p:cNvPr id="4" name="Picture 3"/>
          <p:cNvPicPr/>
          <p:nvPr/>
        </p:nvPicPr>
        <p:blipFill>
          <a:blip r:embed="rId2"/>
          <a:stretch>
            <a:fillRect/>
          </a:stretch>
        </p:blipFill>
        <p:spPr>
          <a:xfrm>
            <a:off x="1992583" y="1357563"/>
            <a:ext cx="8078696" cy="4991722"/>
          </a:xfrm>
          <a:prstGeom prst="rect">
            <a:avLst/>
          </a:prstGeom>
        </p:spPr>
      </p:pic>
      <p:sp>
        <p:nvSpPr>
          <p:cNvPr id="5" name="TextBox 4">
            <a:extLst>
              <a:ext uri="{FF2B5EF4-FFF2-40B4-BE49-F238E27FC236}">
                <a16:creationId xmlns:a16="http://schemas.microsoft.com/office/drawing/2014/main" xmlns="" id="{98129356-8F54-8B9D-662B-D732D32D7743}"/>
              </a:ext>
            </a:extLst>
          </p:cNvPr>
          <p:cNvSpPr txBox="1"/>
          <p:nvPr/>
        </p:nvSpPr>
        <p:spPr>
          <a:xfrm>
            <a:off x="4591891" y="711232"/>
            <a:ext cx="6107288" cy="646331"/>
          </a:xfrm>
          <a:prstGeom prst="rect">
            <a:avLst/>
          </a:prstGeom>
          <a:noFill/>
        </p:spPr>
        <p:txBody>
          <a:bodyPr wrap="square">
            <a:spAutoFit/>
          </a:bodyPr>
          <a:lstStyle/>
          <a:p>
            <a:r>
              <a:rPr lang="en-IN" sz="3600" b="1" dirty="0">
                <a:effectLst/>
                <a:latin typeface="Stencil" panose="040409050D0802020404" pitchFamily="82" charset="0"/>
                <a:ea typeface="Times New Roman" panose="02020603050405020304" pitchFamily="18" charset="0"/>
                <a:cs typeface="Times New Roman" panose="02020603050405020304" pitchFamily="18" charset="0"/>
              </a:rPr>
              <a:t>Content</a:t>
            </a:r>
            <a:r>
              <a:rPr lang="en-IN" sz="3200" b="1" dirty="0">
                <a:effectLst/>
                <a:latin typeface="Stencil" panose="040409050D0802020404" pitchFamily="82" charset="0"/>
                <a:ea typeface="Times New Roman" panose="02020603050405020304" pitchFamily="18" charset="0"/>
                <a:cs typeface="Times New Roman" panose="02020603050405020304" pitchFamily="18" charset="0"/>
              </a:rPr>
              <a:t> Based</a:t>
            </a:r>
            <a:endParaRPr lang="en-IN" sz="3200" dirty="0">
              <a:effectLst/>
              <a:latin typeface="Stencil" panose="040409050D0802020404" pitchFamily="82" charset="0"/>
              <a:ea typeface="Times New Roman" panose="02020603050405020304" pitchFamily="18" charset="0"/>
              <a:cs typeface="Vrinda" panose="020B0502040204020203" pitchFamily="34" charset="0"/>
            </a:endParaRPr>
          </a:p>
        </p:txBody>
      </p:sp>
    </p:spTree>
    <p:extLst>
      <p:ext uri="{BB962C8B-B14F-4D97-AF65-F5344CB8AC3E}">
        <p14:creationId xmlns:p14="http://schemas.microsoft.com/office/powerpoint/2010/main" val="2878030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B4FE646-C297-75C6-C7B8-D63D12AD6AF4}"/>
              </a:ext>
            </a:extLst>
          </p:cNvPr>
          <p:cNvSpPr txBox="1"/>
          <p:nvPr/>
        </p:nvSpPr>
        <p:spPr>
          <a:xfrm>
            <a:off x="4252493" y="1048684"/>
            <a:ext cx="6107288" cy="646331"/>
          </a:xfrm>
          <a:prstGeom prst="rect">
            <a:avLst/>
          </a:prstGeom>
          <a:noFill/>
        </p:spPr>
        <p:txBody>
          <a:bodyPr wrap="square">
            <a:spAutoFit/>
          </a:bodyPr>
          <a:lstStyle/>
          <a:p>
            <a:pPr marL="266700"/>
            <a:r>
              <a:rPr lang="en-IN" sz="3600" b="1" dirty="0">
                <a:effectLst/>
                <a:latin typeface="Stencil" panose="040409050D0802020404" pitchFamily="82" charset="0"/>
                <a:ea typeface="Times New Roman" panose="02020603050405020304" pitchFamily="18" charset="0"/>
                <a:cs typeface="Times New Roman" panose="02020603050405020304" pitchFamily="18" charset="0"/>
              </a:rPr>
              <a:t>Popular</a:t>
            </a:r>
            <a:r>
              <a:rPr lang="en-IN" sz="3200" b="1" dirty="0">
                <a:effectLst/>
                <a:latin typeface="Stencil" panose="040409050D0802020404" pitchFamily="82" charset="0"/>
                <a:ea typeface="Times New Roman" panose="02020603050405020304" pitchFamily="18" charset="0"/>
                <a:cs typeface="Times New Roman" panose="02020603050405020304" pitchFamily="18" charset="0"/>
              </a:rPr>
              <a:t> Movies</a:t>
            </a:r>
            <a:endParaRPr lang="en-IN" sz="2800" dirty="0">
              <a:effectLst/>
              <a:latin typeface="Stencil" panose="040409050D0802020404" pitchFamily="82" charset="0"/>
              <a:ea typeface="Times New Roman" panose="02020603050405020304" pitchFamily="18" charset="0"/>
              <a:cs typeface="Vrinda" panose="020B0502040204020203" pitchFamily="34" charset="0"/>
            </a:endParaRPr>
          </a:p>
        </p:txBody>
      </p:sp>
      <p:pic>
        <p:nvPicPr>
          <p:cNvPr id="4" name="Picture 3">
            <a:extLst>
              <a:ext uri="{FF2B5EF4-FFF2-40B4-BE49-F238E27FC236}">
                <a16:creationId xmlns:a16="http://schemas.microsoft.com/office/drawing/2014/main" xmlns="" id="{6E94811C-B1A6-FF06-F9AB-2CB6638D4173}"/>
              </a:ext>
            </a:extLst>
          </p:cNvPr>
          <p:cNvPicPr>
            <a:picLocks noChangeAspect="1"/>
          </p:cNvPicPr>
          <p:nvPr/>
        </p:nvPicPr>
        <p:blipFill>
          <a:blip r:embed="rId2"/>
          <a:stretch>
            <a:fillRect/>
          </a:stretch>
        </p:blipFill>
        <p:spPr>
          <a:xfrm>
            <a:off x="1641532" y="1695015"/>
            <a:ext cx="8939128" cy="4412262"/>
          </a:xfrm>
          <a:prstGeom prst="rect">
            <a:avLst/>
          </a:prstGeom>
        </p:spPr>
      </p:pic>
    </p:spTree>
    <p:extLst>
      <p:ext uri="{BB962C8B-B14F-4D97-AF65-F5344CB8AC3E}">
        <p14:creationId xmlns:p14="http://schemas.microsoft.com/office/powerpoint/2010/main" val="443806208"/>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AD2E03"/>
      </a:dk2>
      <a:lt2>
        <a:srgbClr val="D75626"/>
      </a:lt2>
      <a:accent1>
        <a:srgbClr val="760603"/>
      </a:accent1>
      <a:accent2>
        <a:srgbClr val="FA9C1F"/>
      </a:accent2>
      <a:accent3>
        <a:srgbClr val="D9BB55"/>
      </a:accent3>
      <a:accent4>
        <a:srgbClr val="829551"/>
      </a:accent4>
      <a:accent5>
        <a:srgbClr val="58A28B"/>
      </a:accent5>
      <a:accent6>
        <a:srgbClr val="426480"/>
      </a:accent6>
      <a:hlink>
        <a:srgbClr val="460402"/>
      </a:hlink>
      <a:folHlink>
        <a:srgbClr val="991111"/>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42000"/>
                <a:satMod val="200000"/>
                <a:lumMod val="118000"/>
              </a:schemeClr>
            </a:gs>
            <a:gs pos="100000">
              <a:schemeClr val="phClr">
                <a:shade val="94000"/>
                <a:hueMod val="22000"/>
                <a:satMod val="220000"/>
                <a:lumMod val="6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903AAAE-3EA5-424A-B142-CC51DC1F897D}"/>
    </a:ext>
  </a:extLst>
</a:theme>
</file>

<file path=docProps/app.xml><?xml version="1.0" encoding="utf-8"?>
<Properties xmlns="http://schemas.openxmlformats.org/officeDocument/2006/extended-properties" xmlns:vt="http://schemas.openxmlformats.org/officeDocument/2006/docPropsVTypes">
  <Template>Slice</Template>
  <TotalTime>101</TotalTime>
  <Words>661</Words>
  <Application>Microsoft Office PowerPoint</Application>
  <PresentationFormat>Widescreen</PresentationFormat>
  <Paragraphs>56</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Century Gothic</vt:lpstr>
      <vt:lpstr>Stencil</vt:lpstr>
      <vt:lpstr>Symbol</vt:lpstr>
      <vt:lpstr>Times New Roman</vt:lpstr>
      <vt:lpstr>Vrinda</vt:lpstr>
      <vt:lpstr>Wingdings</vt:lpstr>
      <vt:lpstr>Wingdings 3</vt:lpstr>
      <vt:lpstr>Slice</vt:lpstr>
      <vt:lpstr>Movie recommendation system</vt:lpstr>
      <vt:lpstr>abstract</vt:lpstr>
      <vt:lpstr>Dataset usage</vt:lpstr>
      <vt:lpstr>methodology</vt:lpstr>
      <vt:lpstr>PowerPoint Presentation</vt:lpstr>
      <vt:lpstr>requirements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recommendation system</dc:title>
  <dc:creator>Shreyas</dc:creator>
  <cp:lastModifiedBy>Shreyas</cp:lastModifiedBy>
  <cp:revision>15</cp:revision>
  <dcterms:created xsi:type="dcterms:W3CDTF">2023-09-18T15:13:14Z</dcterms:created>
  <dcterms:modified xsi:type="dcterms:W3CDTF">2023-12-21T13:14:11Z</dcterms:modified>
</cp:coreProperties>
</file>

<file path=docProps/thumbnail.jpeg>
</file>